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95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tx1"/>
                </a:solidFill>
                <a:latin typeface="HelveticaNeueLT Std"/>
                <a:cs typeface="HelveticaNeueLT St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tx1"/>
                </a:solidFill>
                <a:latin typeface="HelveticaNeueLT Std"/>
                <a:cs typeface="HelveticaNeueLT St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1" i="0">
                <a:solidFill>
                  <a:schemeClr val="tx1"/>
                </a:solidFill>
                <a:latin typeface="HelveticaNeueLT Std"/>
                <a:cs typeface="HelveticaNeueLT St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094202" y="2441498"/>
            <a:ext cx="4678197" cy="35721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7300" y="313413"/>
            <a:ext cx="7077798" cy="13519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1" i="0">
                <a:solidFill>
                  <a:schemeClr val="tx1"/>
                </a:solidFill>
                <a:latin typeface="HelveticaNeueLT Std"/>
                <a:cs typeface="HelveticaNeueLT St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journals.sagepub.com/home/tc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JP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0000" y="2026263"/>
            <a:ext cx="5628640" cy="440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dirty="0">
                <a:latin typeface="HelveticaNeueLT Std"/>
                <a:cs typeface="HelveticaNeueLT Std"/>
              </a:rPr>
              <a:t>Visit the journal webpage to sign up for</a:t>
            </a:r>
            <a:r>
              <a:rPr sz="1350" spc="-15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alerts:</a:t>
            </a: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1350" b="1" dirty="0" smtClean="0">
                <a:latin typeface="HelveticaNeueLT Std"/>
                <a:cs typeface="HelveticaNeueLT Std"/>
                <a:hlinkClick r:id="rId2"/>
              </a:rPr>
              <a:t>journals.sagepub.com/home/</a:t>
            </a:r>
            <a:r>
              <a:rPr lang="en-US" sz="1350" b="1" dirty="0" err="1" smtClean="0">
                <a:latin typeface="HelveticaNeueLT Std"/>
                <a:cs typeface="HelveticaNeueLT Std"/>
              </a:rPr>
              <a:t>whs</a:t>
            </a:r>
            <a:endParaRPr sz="1350" dirty="0">
              <a:latin typeface="HelveticaNeueLT Std"/>
              <a:cs typeface="HelveticaNeueLT St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0000" y="2654799"/>
            <a:ext cx="2140585" cy="65024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70"/>
              </a:spcBef>
            </a:pPr>
            <a:r>
              <a:rPr sz="1350" spc="-5" dirty="0">
                <a:latin typeface="HelveticaNeueLT Std"/>
                <a:cs typeface="HelveticaNeueLT Std"/>
              </a:rPr>
              <a:t>Scroll </a:t>
            </a:r>
            <a:r>
              <a:rPr sz="1350" dirty="0">
                <a:latin typeface="HelveticaNeueLT Std"/>
                <a:cs typeface="HelveticaNeueLT Std"/>
              </a:rPr>
              <a:t>down the page to</a:t>
            </a:r>
            <a:r>
              <a:rPr sz="1350" spc="-90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the 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Connect with us </a:t>
            </a:r>
            <a:r>
              <a:rPr sz="1350" dirty="0">
                <a:latin typeface="HelveticaNeueLT Std"/>
                <a:cs typeface="HelveticaNeueLT Std"/>
              </a:rPr>
              <a:t>box and  select the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Sign Up</a:t>
            </a:r>
            <a:r>
              <a:rPr sz="1350" b="1" spc="-70" dirty="0">
                <a:solidFill>
                  <a:srgbClr val="26358C"/>
                </a:solidFill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button.</a:t>
            </a:r>
            <a:endParaRPr sz="1350">
              <a:latin typeface="HelveticaNeueLT Std"/>
              <a:cs typeface="HelveticaNeueLT St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47300" y="313413"/>
            <a:ext cx="5305425" cy="135191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 marR="5080">
              <a:lnSpc>
                <a:spcPts val="4920"/>
              </a:lnSpc>
              <a:spcBef>
                <a:spcPts val="760"/>
              </a:spcBef>
              <a:tabLst>
                <a:tab pos="1440180" algn="l"/>
                <a:tab pos="1776095" algn="l"/>
                <a:tab pos="2165350" algn="l"/>
                <a:tab pos="3482975" algn="l"/>
                <a:tab pos="3560445" algn="l"/>
                <a:tab pos="4512945" algn="l"/>
              </a:tabLst>
            </a:pPr>
            <a:r>
              <a:rPr dirty="0"/>
              <a:t>How	to	Sign		Up	for  SAGE	Email	Alerts</a:t>
            </a:r>
          </a:p>
        </p:txBody>
      </p:sp>
      <p:sp>
        <p:nvSpPr>
          <p:cNvPr id="5" name="object 5"/>
          <p:cNvSpPr/>
          <p:nvPr/>
        </p:nvSpPr>
        <p:spPr>
          <a:xfrm>
            <a:off x="6098157" y="9299807"/>
            <a:ext cx="0" cy="423545"/>
          </a:xfrm>
          <a:custGeom>
            <a:avLst/>
            <a:gdLst/>
            <a:ahLst/>
            <a:cxnLst/>
            <a:rect l="l" t="t" r="r" b="b"/>
            <a:pathLst>
              <a:path h="423545">
                <a:moveTo>
                  <a:pt x="0" y="0"/>
                </a:moveTo>
                <a:lnTo>
                  <a:pt x="0" y="423125"/>
                </a:lnTo>
              </a:path>
            </a:pathLst>
          </a:custGeom>
          <a:ln w="47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289607" y="9299813"/>
            <a:ext cx="259715" cy="330200"/>
          </a:xfrm>
          <a:custGeom>
            <a:avLst/>
            <a:gdLst/>
            <a:ahLst/>
            <a:cxnLst/>
            <a:rect l="l" t="t" r="r" b="b"/>
            <a:pathLst>
              <a:path w="259715" h="330200">
                <a:moveTo>
                  <a:pt x="129679" y="0"/>
                </a:moveTo>
                <a:lnTo>
                  <a:pt x="88522" y="8439"/>
                </a:lnTo>
                <a:lnTo>
                  <a:pt x="52902" y="31907"/>
                </a:lnTo>
                <a:lnTo>
                  <a:pt x="24894" y="67630"/>
                </a:lnTo>
                <a:lnTo>
                  <a:pt x="6568" y="112834"/>
                </a:lnTo>
                <a:lnTo>
                  <a:pt x="0" y="164744"/>
                </a:lnTo>
                <a:lnTo>
                  <a:pt x="6568" y="216954"/>
                </a:lnTo>
                <a:lnTo>
                  <a:pt x="24894" y="262324"/>
                </a:lnTo>
                <a:lnTo>
                  <a:pt x="52902" y="298117"/>
                </a:lnTo>
                <a:lnTo>
                  <a:pt x="88522" y="321599"/>
                </a:lnTo>
                <a:lnTo>
                  <a:pt x="129679" y="330034"/>
                </a:lnTo>
                <a:lnTo>
                  <a:pt x="170252" y="321599"/>
                </a:lnTo>
                <a:lnTo>
                  <a:pt x="173766" y="319277"/>
                </a:lnTo>
                <a:lnTo>
                  <a:pt x="130492" y="319277"/>
                </a:lnTo>
                <a:lnTo>
                  <a:pt x="89782" y="307158"/>
                </a:lnTo>
                <a:lnTo>
                  <a:pt x="56497" y="274045"/>
                </a:lnTo>
                <a:lnTo>
                  <a:pt x="34035" y="224803"/>
                </a:lnTo>
                <a:lnTo>
                  <a:pt x="25793" y="164299"/>
                </a:lnTo>
                <a:lnTo>
                  <a:pt x="34035" y="104317"/>
                </a:lnTo>
                <a:lnTo>
                  <a:pt x="56497" y="54986"/>
                </a:lnTo>
                <a:lnTo>
                  <a:pt x="89782" y="21544"/>
                </a:lnTo>
                <a:lnTo>
                  <a:pt x="130492" y="9232"/>
                </a:lnTo>
                <a:lnTo>
                  <a:pt x="171454" y="9232"/>
                </a:lnTo>
                <a:lnTo>
                  <a:pt x="170252" y="8439"/>
                </a:lnTo>
                <a:lnTo>
                  <a:pt x="129679" y="0"/>
                </a:lnTo>
                <a:close/>
              </a:path>
              <a:path w="259715" h="330200">
                <a:moveTo>
                  <a:pt x="171454" y="9232"/>
                </a:moveTo>
                <a:lnTo>
                  <a:pt x="130492" y="9232"/>
                </a:lnTo>
                <a:lnTo>
                  <a:pt x="171110" y="21544"/>
                </a:lnTo>
                <a:lnTo>
                  <a:pt x="204377" y="54986"/>
                </a:lnTo>
                <a:lnTo>
                  <a:pt x="226858" y="104317"/>
                </a:lnTo>
                <a:lnTo>
                  <a:pt x="235115" y="164299"/>
                </a:lnTo>
                <a:lnTo>
                  <a:pt x="226858" y="224803"/>
                </a:lnTo>
                <a:lnTo>
                  <a:pt x="204377" y="274045"/>
                </a:lnTo>
                <a:lnTo>
                  <a:pt x="171110" y="307158"/>
                </a:lnTo>
                <a:lnTo>
                  <a:pt x="130492" y="319277"/>
                </a:lnTo>
                <a:lnTo>
                  <a:pt x="173766" y="319277"/>
                </a:lnTo>
                <a:lnTo>
                  <a:pt x="205798" y="298117"/>
                </a:lnTo>
                <a:lnTo>
                  <a:pt x="234026" y="262324"/>
                </a:lnTo>
                <a:lnTo>
                  <a:pt x="252644" y="216954"/>
                </a:lnTo>
                <a:lnTo>
                  <a:pt x="259359" y="164744"/>
                </a:lnTo>
                <a:lnTo>
                  <a:pt x="252644" y="112834"/>
                </a:lnTo>
                <a:lnTo>
                  <a:pt x="234026" y="67630"/>
                </a:lnTo>
                <a:lnTo>
                  <a:pt x="205798" y="31907"/>
                </a:lnTo>
                <a:lnTo>
                  <a:pt x="171454" y="923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37929" y="9339011"/>
            <a:ext cx="162622" cy="2516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567436" y="9332403"/>
            <a:ext cx="200660" cy="265430"/>
          </a:xfrm>
          <a:custGeom>
            <a:avLst/>
            <a:gdLst/>
            <a:ahLst/>
            <a:cxnLst/>
            <a:rect l="l" t="t" r="r" b="b"/>
            <a:pathLst>
              <a:path w="200659" h="265429">
                <a:moveTo>
                  <a:pt x="31889" y="176911"/>
                </a:moveTo>
                <a:lnTo>
                  <a:pt x="0" y="176911"/>
                </a:lnTo>
                <a:lnTo>
                  <a:pt x="990" y="194064"/>
                </a:lnTo>
                <a:lnTo>
                  <a:pt x="25577" y="240665"/>
                </a:lnTo>
                <a:lnTo>
                  <a:pt x="71640" y="262485"/>
                </a:lnTo>
                <a:lnTo>
                  <a:pt x="101599" y="264833"/>
                </a:lnTo>
                <a:lnTo>
                  <a:pt x="135159" y="261330"/>
                </a:lnTo>
                <a:lnTo>
                  <a:pt x="166978" y="249159"/>
                </a:lnTo>
                <a:lnTo>
                  <a:pt x="180605" y="235762"/>
                </a:lnTo>
                <a:lnTo>
                  <a:pt x="101244" y="235762"/>
                </a:lnTo>
                <a:lnTo>
                  <a:pt x="76814" y="232971"/>
                </a:lnTo>
                <a:lnTo>
                  <a:pt x="54484" y="223415"/>
                </a:lnTo>
                <a:lnTo>
                  <a:pt x="38195" y="205319"/>
                </a:lnTo>
                <a:lnTo>
                  <a:pt x="31889" y="176911"/>
                </a:lnTo>
                <a:close/>
              </a:path>
              <a:path w="200659" h="265429">
                <a:moveTo>
                  <a:pt x="94945" y="0"/>
                </a:moveTo>
                <a:lnTo>
                  <a:pt x="55706" y="6633"/>
                </a:lnTo>
                <a:lnTo>
                  <a:pt x="28816" y="24171"/>
                </a:lnTo>
                <a:lnTo>
                  <a:pt x="13356" y="49066"/>
                </a:lnTo>
                <a:lnTo>
                  <a:pt x="8407" y="77774"/>
                </a:lnTo>
                <a:lnTo>
                  <a:pt x="14467" y="104956"/>
                </a:lnTo>
                <a:lnTo>
                  <a:pt x="29033" y="122351"/>
                </a:lnTo>
                <a:lnTo>
                  <a:pt x="46688" y="132260"/>
                </a:lnTo>
                <a:lnTo>
                  <a:pt x="62014" y="136982"/>
                </a:lnTo>
                <a:lnTo>
                  <a:pt x="113512" y="148882"/>
                </a:lnTo>
                <a:lnTo>
                  <a:pt x="139326" y="156281"/>
                </a:lnTo>
                <a:lnTo>
                  <a:pt x="155811" y="164960"/>
                </a:lnTo>
                <a:lnTo>
                  <a:pt x="164545" y="176724"/>
                </a:lnTo>
                <a:lnTo>
                  <a:pt x="167106" y="193382"/>
                </a:lnTo>
                <a:lnTo>
                  <a:pt x="160264" y="215226"/>
                </a:lnTo>
                <a:lnTo>
                  <a:pt x="143371" y="228103"/>
                </a:lnTo>
                <a:lnTo>
                  <a:pt x="121881" y="234214"/>
                </a:lnTo>
                <a:lnTo>
                  <a:pt x="101244" y="235762"/>
                </a:lnTo>
                <a:lnTo>
                  <a:pt x="180605" y="235762"/>
                </a:lnTo>
                <a:lnTo>
                  <a:pt x="190716" y="225822"/>
                </a:lnTo>
                <a:lnTo>
                  <a:pt x="200037" y="188823"/>
                </a:lnTo>
                <a:lnTo>
                  <a:pt x="195696" y="162546"/>
                </a:lnTo>
                <a:lnTo>
                  <a:pt x="183703" y="143102"/>
                </a:lnTo>
                <a:lnTo>
                  <a:pt x="165603" y="129703"/>
                </a:lnTo>
                <a:lnTo>
                  <a:pt x="142938" y="121564"/>
                </a:lnTo>
                <a:lnTo>
                  <a:pt x="71119" y="105092"/>
                </a:lnTo>
                <a:lnTo>
                  <a:pt x="60264" y="101638"/>
                </a:lnTo>
                <a:lnTo>
                  <a:pt x="50720" y="95854"/>
                </a:lnTo>
                <a:lnTo>
                  <a:pt x="43934" y="86720"/>
                </a:lnTo>
                <a:lnTo>
                  <a:pt x="41351" y="73215"/>
                </a:lnTo>
                <a:lnTo>
                  <a:pt x="47322" y="50208"/>
                </a:lnTo>
                <a:lnTo>
                  <a:pt x="62061" y="36828"/>
                </a:lnTo>
                <a:lnTo>
                  <a:pt x="80806" y="30608"/>
                </a:lnTo>
                <a:lnTo>
                  <a:pt x="98793" y="29083"/>
                </a:lnTo>
                <a:lnTo>
                  <a:pt x="175539" y="29083"/>
                </a:lnTo>
                <a:lnTo>
                  <a:pt x="147171" y="8641"/>
                </a:lnTo>
                <a:lnTo>
                  <a:pt x="94945" y="0"/>
                </a:lnTo>
                <a:close/>
              </a:path>
              <a:path w="200659" h="265429">
                <a:moveTo>
                  <a:pt x="175539" y="29083"/>
                </a:moveTo>
                <a:lnTo>
                  <a:pt x="98793" y="29083"/>
                </a:lnTo>
                <a:lnTo>
                  <a:pt x="120259" y="31605"/>
                </a:lnTo>
                <a:lnTo>
                  <a:pt x="139953" y="40071"/>
                </a:lnTo>
                <a:lnTo>
                  <a:pt x="154657" y="55829"/>
                </a:lnTo>
                <a:lnTo>
                  <a:pt x="161150" y="80225"/>
                </a:lnTo>
                <a:lnTo>
                  <a:pt x="193027" y="80225"/>
                </a:lnTo>
                <a:lnTo>
                  <a:pt x="189478" y="56010"/>
                </a:lnTo>
                <a:lnTo>
                  <a:pt x="176437" y="29730"/>
                </a:lnTo>
                <a:lnTo>
                  <a:pt x="175539" y="2908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973111" y="9332404"/>
            <a:ext cx="229870" cy="265430"/>
          </a:xfrm>
          <a:custGeom>
            <a:avLst/>
            <a:gdLst/>
            <a:ahLst/>
            <a:cxnLst/>
            <a:rect l="l" t="t" r="r" b="b"/>
            <a:pathLst>
              <a:path w="229870" h="265429">
                <a:moveTo>
                  <a:pt x="119113" y="0"/>
                </a:moveTo>
                <a:lnTo>
                  <a:pt x="65917" y="11740"/>
                </a:lnTo>
                <a:lnTo>
                  <a:pt x="28814" y="42168"/>
                </a:lnTo>
                <a:lnTo>
                  <a:pt x="7083" y="84090"/>
                </a:lnTo>
                <a:lnTo>
                  <a:pt x="0" y="130314"/>
                </a:lnTo>
                <a:lnTo>
                  <a:pt x="764" y="153011"/>
                </a:lnTo>
                <a:lnTo>
                  <a:pt x="17139" y="208249"/>
                </a:lnTo>
                <a:lnTo>
                  <a:pt x="51032" y="246214"/>
                </a:lnTo>
                <a:lnTo>
                  <a:pt x="88250" y="262173"/>
                </a:lnTo>
                <a:lnTo>
                  <a:pt x="116649" y="264833"/>
                </a:lnTo>
                <a:lnTo>
                  <a:pt x="141690" y="262053"/>
                </a:lnTo>
                <a:lnTo>
                  <a:pt x="164598" y="254152"/>
                </a:lnTo>
                <a:lnTo>
                  <a:pt x="184286" y="241783"/>
                </a:lnTo>
                <a:lnTo>
                  <a:pt x="190010" y="235762"/>
                </a:lnTo>
                <a:lnTo>
                  <a:pt x="118744" y="235762"/>
                </a:lnTo>
                <a:lnTo>
                  <a:pt x="77439" y="226752"/>
                </a:lnTo>
                <a:lnTo>
                  <a:pt x="51796" y="203093"/>
                </a:lnTo>
                <a:lnTo>
                  <a:pt x="38699" y="169845"/>
                </a:lnTo>
                <a:lnTo>
                  <a:pt x="35026" y="132067"/>
                </a:lnTo>
                <a:lnTo>
                  <a:pt x="41534" y="88358"/>
                </a:lnTo>
                <a:lnTo>
                  <a:pt x="59242" y="56402"/>
                </a:lnTo>
                <a:lnTo>
                  <a:pt x="85422" y="36792"/>
                </a:lnTo>
                <a:lnTo>
                  <a:pt x="117347" y="30124"/>
                </a:lnTo>
                <a:lnTo>
                  <a:pt x="196728" y="30124"/>
                </a:lnTo>
                <a:lnTo>
                  <a:pt x="187202" y="20359"/>
                </a:lnTo>
                <a:lnTo>
                  <a:pt x="154520" y="5040"/>
                </a:lnTo>
                <a:lnTo>
                  <a:pt x="119113" y="0"/>
                </a:lnTo>
                <a:close/>
              </a:path>
              <a:path w="229870" h="265429">
                <a:moveTo>
                  <a:pt x="229806" y="225602"/>
                </a:moveTo>
                <a:lnTo>
                  <a:pt x="199669" y="225602"/>
                </a:lnTo>
                <a:lnTo>
                  <a:pt x="200723" y="258178"/>
                </a:lnTo>
                <a:lnTo>
                  <a:pt x="229806" y="258178"/>
                </a:lnTo>
                <a:lnTo>
                  <a:pt x="229806" y="225602"/>
                </a:lnTo>
                <a:close/>
              </a:path>
              <a:path w="229870" h="265429">
                <a:moveTo>
                  <a:pt x="229806" y="123659"/>
                </a:moveTo>
                <a:lnTo>
                  <a:pt x="119456" y="123659"/>
                </a:lnTo>
                <a:lnTo>
                  <a:pt x="119456" y="152742"/>
                </a:lnTo>
                <a:lnTo>
                  <a:pt x="197929" y="152742"/>
                </a:lnTo>
                <a:lnTo>
                  <a:pt x="196707" y="172113"/>
                </a:lnTo>
                <a:lnTo>
                  <a:pt x="170243" y="219646"/>
                </a:lnTo>
                <a:lnTo>
                  <a:pt x="129508" y="235314"/>
                </a:lnTo>
                <a:lnTo>
                  <a:pt x="118744" y="235762"/>
                </a:lnTo>
                <a:lnTo>
                  <a:pt x="190010" y="235762"/>
                </a:lnTo>
                <a:lnTo>
                  <a:pt x="199669" y="225602"/>
                </a:lnTo>
                <a:lnTo>
                  <a:pt x="229806" y="225602"/>
                </a:lnTo>
                <a:lnTo>
                  <a:pt x="229806" y="123659"/>
                </a:lnTo>
                <a:close/>
              </a:path>
              <a:path w="229870" h="265429">
                <a:moveTo>
                  <a:pt x="196728" y="30124"/>
                </a:moveTo>
                <a:lnTo>
                  <a:pt x="117347" y="30124"/>
                </a:lnTo>
                <a:lnTo>
                  <a:pt x="139270" y="32233"/>
                </a:lnTo>
                <a:lnTo>
                  <a:pt x="161320" y="40155"/>
                </a:lnTo>
                <a:lnTo>
                  <a:pt x="180214" y="56286"/>
                </a:lnTo>
                <a:lnTo>
                  <a:pt x="192671" y="83019"/>
                </a:lnTo>
                <a:lnTo>
                  <a:pt x="225602" y="83019"/>
                </a:lnTo>
                <a:lnTo>
                  <a:pt x="212462" y="46253"/>
                </a:lnTo>
                <a:lnTo>
                  <a:pt x="196728" y="301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226730" y="9575278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4">
                <a:moveTo>
                  <a:pt x="0" y="0"/>
                </a:moveTo>
                <a:lnTo>
                  <a:pt x="185674" y="0"/>
                </a:lnTo>
              </a:path>
            </a:pathLst>
          </a:custGeom>
          <a:ln w="304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226730" y="9476217"/>
            <a:ext cx="34290" cy="83820"/>
          </a:xfrm>
          <a:custGeom>
            <a:avLst/>
            <a:gdLst/>
            <a:ahLst/>
            <a:cxnLst/>
            <a:rect l="l" t="t" r="r" b="b"/>
            <a:pathLst>
              <a:path w="34290" h="83820">
                <a:moveTo>
                  <a:pt x="0" y="83819"/>
                </a:moveTo>
                <a:lnTo>
                  <a:pt x="33985" y="83819"/>
                </a:lnTo>
                <a:lnTo>
                  <a:pt x="33985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26730" y="9460978"/>
            <a:ext cx="172085" cy="0"/>
          </a:xfrm>
          <a:custGeom>
            <a:avLst/>
            <a:gdLst/>
            <a:ahLst/>
            <a:cxnLst/>
            <a:rect l="l" t="t" r="r" b="b"/>
            <a:pathLst>
              <a:path w="172084">
                <a:moveTo>
                  <a:pt x="0" y="0"/>
                </a:moveTo>
                <a:lnTo>
                  <a:pt x="171653" y="0"/>
                </a:lnTo>
              </a:path>
            </a:pathLst>
          </a:custGeom>
          <a:ln w="304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226730" y="9369538"/>
            <a:ext cx="34290" cy="76200"/>
          </a:xfrm>
          <a:custGeom>
            <a:avLst/>
            <a:gdLst/>
            <a:ahLst/>
            <a:cxnLst/>
            <a:rect l="l" t="t" r="r" b="b"/>
            <a:pathLst>
              <a:path w="34290" h="76200">
                <a:moveTo>
                  <a:pt x="0" y="76199"/>
                </a:moveTo>
                <a:lnTo>
                  <a:pt x="33985" y="76199"/>
                </a:lnTo>
                <a:lnTo>
                  <a:pt x="33985" y="0"/>
                </a:lnTo>
                <a:lnTo>
                  <a:pt x="0" y="0"/>
                </a:lnTo>
                <a:lnTo>
                  <a:pt x="0" y="761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226730" y="9354298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5">
                <a:moveTo>
                  <a:pt x="0" y="0"/>
                </a:moveTo>
                <a:lnTo>
                  <a:pt x="183222" y="0"/>
                </a:lnTo>
              </a:path>
            </a:pathLst>
          </a:custGeom>
          <a:ln w="304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62573" y="9339060"/>
            <a:ext cx="224193" cy="25152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951808" y="9621888"/>
            <a:ext cx="461009" cy="101600"/>
          </a:xfrm>
          <a:custGeom>
            <a:avLst/>
            <a:gdLst/>
            <a:ahLst/>
            <a:cxnLst/>
            <a:rect l="l" t="t" r="r" b="b"/>
            <a:pathLst>
              <a:path w="461009" h="101600">
                <a:moveTo>
                  <a:pt x="420243" y="84416"/>
                </a:moveTo>
                <a:lnTo>
                  <a:pt x="410946" y="84416"/>
                </a:lnTo>
                <a:lnTo>
                  <a:pt x="413341" y="92227"/>
                </a:lnTo>
                <a:lnTo>
                  <a:pt x="418872" y="97362"/>
                </a:lnTo>
                <a:lnTo>
                  <a:pt x="426293" y="100181"/>
                </a:lnTo>
                <a:lnTo>
                  <a:pt x="434352" y="101041"/>
                </a:lnTo>
                <a:lnTo>
                  <a:pt x="445969" y="99283"/>
                </a:lnTo>
                <a:lnTo>
                  <a:pt x="454153" y="94040"/>
                </a:lnTo>
                <a:lnTo>
                  <a:pt x="454399" y="93598"/>
                </a:lnTo>
                <a:lnTo>
                  <a:pt x="428764" y="93598"/>
                </a:lnTo>
                <a:lnTo>
                  <a:pt x="420674" y="91198"/>
                </a:lnTo>
                <a:lnTo>
                  <a:pt x="420243" y="84416"/>
                </a:lnTo>
                <a:close/>
              </a:path>
              <a:path w="461009" h="101600">
                <a:moveTo>
                  <a:pt x="460590" y="68452"/>
                </a:moveTo>
                <a:lnTo>
                  <a:pt x="451840" y="68452"/>
                </a:lnTo>
                <a:lnTo>
                  <a:pt x="451722" y="73266"/>
                </a:lnTo>
                <a:lnTo>
                  <a:pt x="450899" y="80868"/>
                </a:lnTo>
                <a:lnTo>
                  <a:pt x="447917" y="87639"/>
                </a:lnTo>
                <a:lnTo>
                  <a:pt x="442662" y="92033"/>
                </a:lnTo>
                <a:lnTo>
                  <a:pt x="434898" y="93598"/>
                </a:lnTo>
                <a:lnTo>
                  <a:pt x="454399" y="93598"/>
                </a:lnTo>
                <a:lnTo>
                  <a:pt x="458996" y="85353"/>
                </a:lnTo>
                <a:lnTo>
                  <a:pt x="460590" y="73266"/>
                </a:lnTo>
                <a:lnTo>
                  <a:pt x="460590" y="68452"/>
                </a:lnTo>
                <a:close/>
              </a:path>
              <a:path w="461009" h="101600">
                <a:moveTo>
                  <a:pt x="441998" y="20231"/>
                </a:moveTo>
                <a:lnTo>
                  <a:pt x="434898" y="20231"/>
                </a:lnTo>
                <a:lnTo>
                  <a:pt x="422553" y="23019"/>
                </a:lnTo>
                <a:lnTo>
                  <a:pt x="414519" y="30124"/>
                </a:lnTo>
                <a:lnTo>
                  <a:pt x="410092" y="39787"/>
                </a:lnTo>
                <a:lnTo>
                  <a:pt x="408762" y="50076"/>
                </a:lnTo>
                <a:lnTo>
                  <a:pt x="410340" y="61062"/>
                </a:lnTo>
                <a:lnTo>
                  <a:pt x="415077" y="70188"/>
                </a:lnTo>
                <a:lnTo>
                  <a:pt x="422971" y="76420"/>
                </a:lnTo>
                <a:lnTo>
                  <a:pt x="434022" y="78727"/>
                </a:lnTo>
                <a:lnTo>
                  <a:pt x="441121" y="78727"/>
                </a:lnTo>
                <a:lnTo>
                  <a:pt x="448564" y="75349"/>
                </a:lnTo>
                <a:lnTo>
                  <a:pt x="450700" y="70535"/>
                </a:lnTo>
                <a:lnTo>
                  <a:pt x="434568" y="70535"/>
                </a:lnTo>
                <a:lnTo>
                  <a:pt x="426903" y="68598"/>
                </a:lnTo>
                <a:lnTo>
                  <a:pt x="421990" y="63574"/>
                </a:lnTo>
                <a:lnTo>
                  <a:pt x="419375" y="56642"/>
                </a:lnTo>
                <a:lnTo>
                  <a:pt x="418714" y="50076"/>
                </a:lnTo>
                <a:lnTo>
                  <a:pt x="418644" y="48653"/>
                </a:lnTo>
                <a:lnTo>
                  <a:pt x="419541" y="41208"/>
                </a:lnTo>
                <a:lnTo>
                  <a:pt x="422495" y="34651"/>
                </a:lnTo>
                <a:lnTo>
                  <a:pt x="427686" y="30124"/>
                </a:lnTo>
                <a:lnTo>
                  <a:pt x="435330" y="28435"/>
                </a:lnTo>
                <a:lnTo>
                  <a:pt x="451089" y="28435"/>
                </a:lnTo>
                <a:lnTo>
                  <a:pt x="448348" y="23393"/>
                </a:lnTo>
                <a:lnTo>
                  <a:pt x="441998" y="20231"/>
                </a:lnTo>
                <a:close/>
              </a:path>
              <a:path w="461009" h="101600">
                <a:moveTo>
                  <a:pt x="451089" y="28435"/>
                </a:moveTo>
                <a:lnTo>
                  <a:pt x="435330" y="28435"/>
                </a:lnTo>
                <a:lnTo>
                  <a:pt x="442777" y="30196"/>
                </a:lnTo>
                <a:lnTo>
                  <a:pt x="447755" y="34815"/>
                </a:lnTo>
                <a:lnTo>
                  <a:pt x="450541" y="41299"/>
                </a:lnTo>
                <a:lnTo>
                  <a:pt x="451408" y="48653"/>
                </a:lnTo>
                <a:lnTo>
                  <a:pt x="450499" y="56551"/>
                </a:lnTo>
                <a:lnTo>
                  <a:pt x="447579" y="63576"/>
                </a:lnTo>
                <a:lnTo>
                  <a:pt x="442364" y="68609"/>
                </a:lnTo>
                <a:lnTo>
                  <a:pt x="434568" y="70535"/>
                </a:lnTo>
                <a:lnTo>
                  <a:pt x="450700" y="70535"/>
                </a:lnTo>
                <a:lnTo>
                  <a:pt x="451624" y="68452"/>
                </a:lnTo>
                <a:lnTo>
                  <a:pt x="460590" y="68452"/>
                </a:lnTo>
                <a:lnTo>
                  <a:pt x="460590" y="29629"/>
                </a:lnTo>
                <a:lnTo>
                  <a:pt x="451739" y="29629"/>
                </a:lnTo>
                <a:lnTo>
                  <a:pt x="451089" y="28435"/>
                </a:lnTo>
                <a:close/>
              </a:path>
              <a:path w="461009" h="101600">
                <a:moveTo>
                  <a:pt x="460590" y="21539"/>
                </a:moveTo>
                <a:lnTo>
                  <a:pt x="451840" y="21539"/>
                </a:lnTo>
                <a:lnTo>
                  <a:pt x="451840" y="29629"/>
                </a:lnTo>
                <a:lnTo>
                  <a:pt x="460590" y="29629"/>
                </a:lnTo>
                <a:lnTo>
                  <a:pt x="460590" y="21539"/>
                </a:lnTo>
                <a:close/>
              </a:path>
              <a:path w="461009" h="101600">
                <a:moveTo>
                  <a:pt x="363143" y="21539"/>
                </a:moveTo>
                <a:lnTo>
                  <a:pt x="354393" y="21539"/>
                </a:lnTo>
                <a:lnTo>
                  <a:pt x="354393" y="78079"/>
                </a:lnTo>
                <a:lnTo>
                  <a:pt x="363689" y="78079"/>
                </a:lnTo>
                <a:lnTo>
                  <a:pt x="363689" y="35979"/>
                </a:lnTo>
                <a:lnTo>
                  <a:pt x="367661" y="30505"/>
                </a:lnTo>
                <a:lnTo>
                  <a:pt x="363143" y="30505"/>
                </a:lnTo>
                <a:lnTo>
                  <a:pt x="363143" y="21539"/>
                </a:lnTo>
                <a:close/>
              </a:path>
              <a:path w="461009" h="101600">
                <a:moveTo>
                  <a:pt x="398238" y="28435"/>
                </a:moveTo>
                <a:lnTo>
                  <a:pt x="387527" y="28435"/>
                </a:lnTo>
                <a:lnTo>
                  <a:pt x="391909" y="32918"/>
                </a:lnTo>
                <a:lnTo>
                  <a:pt x="391909" y="78079"/>
                </a:lnTo>
                <a:lnTo>
                  <a:pt x="401205" y="78079"/>
                </a:lnTo>
                <a:lnTo>
                  <a:pt x="401205" y="40893"/>
                </a:lnTo>
                <a:lnTo>
                  <a:pt x="400254" y="32543"/>
                </a:lnTo>
                <a:lnTo>
                  <a:pt x="398238" y="28435"/>
                </a:lnTo>
                <a:close/>
              </a:path>
              <a:path w="461009" h="101600">
                <a:moveTo>
                  <a:pt x="381736" y="20231"/>
                </a:moveTo>
                <a:lnTo>
                  <a:pt x="373646" y="20231"/>
                </a:lnTo>
                <a:lnTo>
                  <a:pt x="367296" y="23507"/>
                </a:lnTo>
                <a:lnTo>
                  <a:pt x="363359" y="30505"/>
                </a:lnTo>
                <a:lnTo>
                  <a:pt x="367661" y="30505"/>
                </a:lnTo>
                <a:lnTo>
                  <a:pt x="369163" y="28435"/>
                </a:lnTo>
                <a:lnTo>
                  <a:pt x="398238" y="28435"/>
                </a:lnTo>
                <a:lnTo>
                  <a:pt x="397048" y="26009"/>
                </a:lnTo>
                <a:lnTo>
                  <a:pt x="391052" y="21752"/>
                </a:lnTo>
                <a:lnTo>
                  <a:pt x="381736" y="20231"/>
                </a:lnTo>
                <a:close/>
              </a:path>
              <a:path w="461009" h="101600">
                <a:moveTo>
                  <a:pt x="343636" y="0"/>
                </a:moveTo>
                <a:lnTo>
                  <a:pt x="334340" y="0"/>
                </a:lnTo>
                <a:lnTo>
                  <a:pt x="334340" y="11366"/>
                </a:lnTo>
                <a:lnTo>
                  <a:pt x="343636" y="11366"/>
                </a:lnTo>
                <a:lnTo>
                  <a:pt x="343636" y="0"/>
                </a:lnTo>
                <a:close/>
              </a:path>
              <a:path w="461009" h="101600">
                <a:moveTo>
                  <a:pt x="343636" y="21539"/>
                </a:moveTo>
                <a:lnTo>
                  <a:pt x="334340" y="21539"/>
                </a:lnTo>
                <a:lnTo>
                  <a:pt x="334340" y="78079"/>
                </a:lnTo>
                <a:lnTo>
                  <a:pt x="343636" y="78079"/>
                </a:lnTo>
                <a:lnTo>
                  <a:pt x="343636" y="21539"/>
                </a:lnTo>
                <a:close/>
              </a:path>
              <a:path w="461009" h="101600">
                <a:moveTo>
                  <a:pt x="285965" y="0"/>
                </a:moveTo>
                <a:lnTo>
                  <a:pt x="276669" y="0"/>
                </a:lnTo>
                <a:lnTo>
                  <a:pt x="276669" y="78079"/>
                </a:lnTo>
                <a:lnTo>
                  <a:pt x="285965" y="78079"/>
                </a:lnTo>
                <a:lnTo>
                  <a:pt x="285965" y="35979"/>
                </a:lnTo>
                <a:lnTo>
                  <a:pt x="290407" y="29857"/>
                </a:lnTo>
                <a:lnTo>
                  <a:pt x="285965" y="29857"/>
                </a:lnTo>
                <a:lnTo>
                  <a:pt x="285965" y="0"/>
                </a:lnTo>
                <a:close/>
              </a:path>
              <a:path w="461009" h="101600">
                <a:moveTo>
                  <a:pt x="320506" y="28435"/>
                </a:moveTo>
                <a:lnTo>
                  <a:pt x="309803" y="28435"/>
                </a:lnTo>
                <a:lnTo>
                  <a:pt x="314185" y="32918"/>
                </a:lnTo>
                <a:lnTo>
                  <a:pt x="314185" y="78079"/>
                </a:lnTo>
                <a:lnTo>
                  <a:pt x="323469" y="78079"/>
                </a:lnTo>
                <a:lnTo>
                  <a:pt x="323469" y="40893"/>
                </a:lnTo>
                <a:lnTo>
                  <a:pt x="322520" y="32543"/>
                </a:lnTo>
                <a:lnTo>
                  <a:pt x="320506" y="28435"/>
                </a:lnTo>
                <a:close/>
              </a:path>
              <a:path w="461009" h="101600">
                <a:moveTo>
                  <a:pt x="304012" y="20231"/>
                </a:moveTo>
                <a:lnTo>
                  <a:pt x="297230" y="20231"/>
                </a:lnTo>
                <a:lnTo>
                  <a:pt x="289242" y="23063"/>
                </a:lnTo>
                <a:lnTo>
                  <a:pt x="286181" y="29857"/>
                </a:lnTo>
                <a:lnTo>
                  <a:pt x="290407" y="29857"/>
                </a:lnTo>
                <a:lnTo>
                  <a:pt x="291439" y="28435"/>
                </a:lnTo>
                <a:lnTo>
                  <a:pt x="320506" y="28435"/>
                </a:lnTo>
                <a:lnTo>
                  <a:pt x="319317" y="26009"/>
                </a:lnTo>
                <a:lnTo>
                  <a:pt x="313326" y="21752"/>
                </a:lnTo>
                <a:lnTo>
                  <a:pt x="304012" y="20231"/>
                </a:lnTo>
                <a:close/>
              </a:path>
              <a:path w="461009" h="101600">
                <a:moveTo>
                  <a:pt x="230733" y="60248"/>
                </a:moveTo>
                <a:lnTo>
                  <a:pt x="221437" y="60248"/>
                </a:lnTo>
                <a:lnTo>
                  <a:pt x="223625" y="69143"/>
                </a:lnTo>
                <a:lnTo>
                  <a:pt x="228860" y="75066"/>
                </a:lnTo>
                <a:lnTo>
                  <a:pt x="236371" y="78365"/>
                </a:lnTo>
                <a:lnTo>
                  <a:pt x="245389" y="79387"/>
                </a:lnTo>
                <a:lnTo>
                  <a:pt x="253991" y="78494"/>
                </a:lnTo>
                <a:lnTo>
                  <a:pt x="261721" y="75522"/>
                </a:lnTo>
                <a:lnTo>
                  <a:pt x="266125" y="71183"/>
                </a:lnTo>
                <a:lnTo>
                  <a:pt x="238277" y="71183"/>
                </a:lnTo>
                <a:lnTo>
                  <a:pt x="231063" y="68567"/>
                </a:lnTo>
                <a:lnTo>
                  <a:pt x="230733" y="60248"/>
                </a:lnTo>
                <a:close/>
              </a:path>
              <a:path w="461009" h="101600">
                <a:moveTo>
                  <a:pt x="243751" y="20231"/>
                </a:moveTo>
                <a:lnTo>
                  <a:pt x="236300" y="21143"/>
                </a:lnTo>
                <a:lnTo>
                  <a:pt x="229506" y="24002"/>
                </a:lnTo>
                <a:lnTo>
                  <a:pt x="224557" y="28996"/>
                </a:lnTo>
                <a:lnTo>
                  <a:pt x="222643" y="36309"/>
                </a:lnTo>
                <a:lnTo>
                  <a:pt x="222643" y="47129"/>
                </a:lnTo>
                <a:lnTo>
                  <a:pt x="231927" y="50190"/>
                </a:lnTo>
                <a:lnTo>
                  <a:pt x="250418" y="54343"/>
                </a:lnTo>
                <a:lnTo>
                  <a:pt x="259600" y="55549"/>
                </a:lnTo>
                <a:lnTo>
                  <a:pt x="259600" y="69875"/>
                </a:lnTo>
                <a:lnTo>
                  <a:pt x="251726" y="71183"/>
                </a:lnTo>
                <a:lnTo>
                  <a:pt x="266125" y="71183"/>
                </a:lnTo>
                <a:lnTo>
                  <a:pt x="267299" y="70027"/>
                </a:lnTo>
                <a:lnTo>
                  <a:pt x="269443" y="61569"/>
                </a:lnTo>
                <a:lnTo>
                  <a:pt x="269443" y="50622"/>
                </a:lnTo>
                <a:lnTo>
                  <a:pt x="260261" y="47561"/>
                </a:lnTo>
                <a:lnTo>
                  <a:pt x="250964" y="45491"/>
                </a:lnTo>
                <a:lnTo>
                  <a:pt x="242328" y="43408"/>
                </a:lnTo>
                <a:lnTo>
                  <a:pt x="232486" y="42316"/>
                </a:lnTo>
                <a:lnTo>
                  <a:pt x="232486" y="29959"/>
                </a:lnTo>
                <a:lnTo>
                  <a:pt x="238937" y="28435"/>
                </a:lnTo>
                <a:lnTo>
                  <a:pt x="263880" y="28435"/>
                </a:lnTo>
                <a:lnTo>
                  <a:pt x="259726" y="23922"/>
                </a:lnTo>
                <a:lnTo>
                  <a:pt x="252521" y="21061"/>
                </a:lnTo>
                <a:lnTo>
                  <a:pt x="243751" y="20231"/>
                </a:lnTo>
                <a:close/>
              </a:path>
              <a:path w="461009" h="101600">
                <a:moveTo>
                  <a:pt x="263880" y="28435"/>
                </a:moveTo>
                <a:lnTo>
                  <a:pt x="250634" y="28435"/>
                </a:lnTo>
                <a:lnTo>
                  <a:pt x="256971" y="30721"/>
                </a:lnTo>
                <a:lnTo>
                  <a:pt x="257632" y="37947"/>
                </a:lnTo>
                <a:lnTo>
                  <a:pt x="266928" y="37947"/>
                </a:lnTo>
                <a:lnTo>
                  <a:pt x="264737" y="29366"/>
                </a:lnTo>
                <a:lnTo>
                  <a:pt x="263880" y="28435"/>
                </a:lnTo>
                <a:close/>
              </a:path>
              <a:path w="461009" h="101600">
                <a:moveTo>
                  <a:pt x="213931" y="0"/>
                </a:moveTo>
                <a:lnTo>
                  <a:pt x="204635" y="0"/>
                </a:lnTo>
                <a:lnTo>
                  <a:pt x="204635" y="11366"/>
                </a:lnTo>
                <a:lnTo>
                  <a:pt x="213931" y="11366"/>
                </a:lnTo>
                <a:lnTo>
                  <a:pt x="213931" y="0"/>
                </a:lnTo>
                <a:close/>
              </a:path>
              <a:path w="461009" h="101600">
                <a:moveTo>
                  <a:pt x="213931" y="21539"/>
                </a:moveTo>
                <a:lnTo>
                  <a:pt x="204635" y="21539"/>
                </a:lnTo>
                <a:lnTo>
                  <a:pt x="204635" y="78079"/>
                </a:lnTo>
                <a:lnTo>
                  <a:pt x="213931" y="78079"/>
                </a:lnTo>
                <a:lnTo>
                  <a:pt x="213931" y="21539"/>
                </a:lnTo>
                <a:close/>
              </a:path>
              <a:path w="461009" h="101600">
                <a:moveTo>
                  <a:pt x="193636" y="0"/>
                </a:moveTo>
                <a:lnTo>
                  <a:pt x="184340" y="0"/>
                </a:lnTo>
                <a:lnTo>
                  <a:pt x="184340" y="78079"/>
                </a:lnTo>
                <a:lnTo>
                  <a:pt x="193636" y="78079"/>
                </a:lnTo>
                <a:lnTo>
                  <a:pt x="193636" y="0"/>
                </a:lnTo>
                <a:close/>
              </a:path>
              <a:path w="461009" h="101600">
                <a:moveTo>
                  <a:pt x="146273" y="70535"/>
                </a:moveTo>
                <a:lnTo>
                  <a:pt x="131978" y="70535"/>
                </a:lnTo>
                <a:lnTo>
                  <a:pt x="136131" y="77203"/>
                </a:lnTo>
                <a:lnTo>
                  <a:pt x="144449" y="79387"/>
                </a:lnTo>
                <a:lnTo>
                  <a:pt x="150241" y="79387"/>
                </a:lnTo>
                <a:lnTo>
                  <a:pt x="161565" y="77036"/>
                </a:lnTo>
                <a:lnTo>
                  <a:pt x="168973" y="71183"/>
                </a:lnTo>
                <a:lnTo>
                  <a:pt x="149250" y="71183"/>
                </a:lnTo>
                <a:lnTo>
                  <a:pt x="146273" y="70535"/>
                </a:lnTo>
                <a:close/>
              </a:path>
              <a:path w="461009" h="101600">
                <a:moveTo>
                  <a:pt x="131762" y="0"/>
                </a:moveTo>
                <a:lnTo>
                  <a:pt x="122466" y="0"/>
                </a:lnTo>
                <a:lnTo>
                  <a:pt x="122466" y="78079"/>
                </a:lnTo>
                <a:lnTo>
                  <a:pt x="131762" y="78079"/>
                </a:lnTo>
                <a:lnTo>
                  <a:pt x="131762" y="70535"/>
                </a:lnTo>
                <a:lnTo>
                  <a:pt x="146273" y="70535"/>
                </a:lnTo>
                <a:lnTo>
                  <a:pt x="141071" y="69403"/>
                </a:lnTo>
                <a:lnTo>
                  <a:pt x="135545" y="64652"/>
                </a:lnTo>
                <a:lnTo>
                  <a:pt x="132417" y="57810"/>
                </a:lnTo>
                <a:lnTo>
                  <a:pt x="131458" y="49974"/>
                </a:lnTo>
                <a:lnTo>
                  <a:pt x="131486" y="49314"/>
                </a:lnTo>
                <a:lnTo>
                  <a:pt x="132379" y="41947"/>
                </a:lnTo>
                <a:lnTo>
                  <a:pt x="135397" y="35115"/>
                </a:lnTo>
                <a:lnTo>
                  <a:pt x="140754" y="30274"/>
                </a:lnTo>
                <a:lnTo>
                  <a:pt x="145417" y="29197"/>
                </a:lnTo>
                <a:lnTo>
                  <a:pt x="131762" y="29197"/>
                </a:lnTo>
                <a:lnTo>
                  <a:pt x="131762" y="0"/>
                </a:lnTo>
                <a:close/>
              </a:path>
              <a:path w="461009" h="101600">
                <a:moveTo>
                  <a:pt x="168702" y="28435"/>
                </a:moveTo>
                <a:lnTo>
                  <a:pt x="148717" y="28435"/>
                </a:lnTo>
                <a:lnTo>
                  <a:pt x="156523" y="30206"/>
                </a:lnTo>
                <a:lnTo>
                  <a:pt x="161971" y="34898"/>
                </a:lnTo>
                <a:lnTo>
                  <a:pt x="165163" y="41578"/>
                </a:lnTo>
                <a:lnTo>
                  <a:pt x="166204" y="49314"/>
                </a:lnTo>
                <a:lnTo>
                  <a:pt x="165339" y="57392"/>
                </a:lnTo>
                <a:lnTo>
                  <a:pt x="162485" y="64392"/>
                </a:lnTo>
                <a:lnTo>
                  <a:pt x="157251" y="69320"/>
                </a:lnTo>
                <a:lnTo>
                  <a:pt x="149250" y="71183"/>
                </a:lnTo>
                <a:lnTo>
                  <a:pt x="168973" y="71183"/>
                </a:lnTo>
                <a:lnTo>
                  <a:pt x="169625" y="70667"/>
                </a:lnTo>
                <a:lnTo>
                  <a:pt x="174445" y="61305"/>
                </a:lnTo>
                <a:lnTo>
                  <a:pt x="176047" y="49974"/>
                </a:lnTo>
                <a:lnTo>
                  <a:pt x="174426" y="38592"/>
                </a:lnTo>
                <a:lnTo>
                  <a:pt x="169556" y="29116"/>
                </a:lnTo>
                <a:lnTo>
                  <a:pt x="168702" y="28435"/>
                </a:lnTo>
                <a:close/>
              </a:path>
              <a:path w="461009" h="101600">
                <a:moveTo>
                  <a:pt x="150025" y="20231"/>
                </a:moveTo>
                <a:lnTo>
                  <a:pt x="142252" y="20231"/>
                </a:lnTo>
                <a:lnTo>
                  <a:pt x="135039" y="22961"/>
                </a:lnTo>
                <a:lnTo>
                  <a:pt x="131978" y="29197"/>
                </a:lnTo>
                <a:lnTo>
                  <a:pt x="145417" y="29197"/>
                </a:lnTo>
                <a:lnTo>
                  <a:pt x="148717" y="28435"/>
                </a:lnTo>
                <a:lnTo>
                  <a:pt x="168702" y="28435"/>
                </a:lnTo>
                <a:lnTo>
                  <a:pt x="161425" y="22633"/>
                </a:lnTo>
                <a:lnTo>
                  <a:pt x="150025" y="20231"/>
                </a:lnTo>
                <a:close/>
              </a:path>
              <a:path w="461009" h="101600">
                <a:moveTo>
                  <a:pt x="74129" y="21539"/>
                </a:moveTo>
                <a:lnTo>
                  <a:pt x="64833" y="21539"/>
                </a:lnTo>
                <a:lnTo>
                  <a:pt x="64833" y="58724"/>
                </a:lnTo>
                <a:lnTo>
                  <a:pt x="65784" y="67070"/>
                </a:lnTo>
                <a:lnTo>
                  <a:pt x="68991" y="73604"/>
                </a:lnTo>
                <a:lnTo>
                  <a:pt x="74986" y="77864"/>
                </a:lnTo>
                <a:lnTo>
                  <a:pt x="84302" y="79387"/>
                </a:lnTo>
                <a:lnTo>
                  <a:pt x="92392" y="79387"/>
                </a:lnTo>
                <a:lnTo>
                  <a:pt x="98742" y="76111"/>
                </a:lnTo>
                <a:lnTo>
                  <a:pt x="101514" y="71183"/>
                </a:lnTo>
                <a:lnTo>
                  <a:pt x="78511" y="71183"/>
                </a:lnTo>
                <a:lnTo>
                  <a:pt x="74129" y="66700"/>
                </a:lnTo>
                <a:lnTo>
                  <a:pt x="74129" y="21539"/>
                </a:lnTo>
                <a:close/>
              </a:path>
              <a:path w="461009" h="101600">
                <a:moveTo>
                  <a:pt x="111633" y="69113"/>
                </a:moveTo>
                <a:lnTo>
                  <a:pt x="102895" y="69113"/>
                </a:lnTo>
                <a:lnTo>
                  <a:pt x="102895" y="78079"/>
                </a:lnTo>
                <a:lnTo>
                  <a:pt x="111633" y="78079"/>
                </a:lnTo>
                <a:lnTo>
                  <a:pt x="111633" y="69113"/>
                </a:lnTo>
                <a:close/>
              </a:path>
              <a:path w="461009" h="101600">
                <a:moveTo>
                  <a:pt x="111633" y="21539"/>
                </a:moveTo>
                <a:lnTo>
                  <a:pt x="102349" y="21539"/>
                </a:lnTo>
                <a:lnTo>
                  <a:pt x="102349" y="63639"/>
                </a:lnTo>
                <a:lnTo>
                  <a:pt x="96875" y="71183"/>
                </a:lnTo>
                <a:lnTo>
                  <a:pt x="101514" y="71183"/>
                </a:lnTo>
                <a:lnTo>
                  <a:pt x="102679" y="69113"/>
                </a:lnTo>
                <a:lnTo>
                  <a:pt x="111633" y="69113"/>
                </a:lnTo>
                <a:lnTo>
                  <a:pt x="111633" y="21539"/>
                </a:lnTo>
                <a:close/>
              </a:path>
              <a:path w="461009" h="101600">
                <a:moveTo>
                  <a:pt x="34226" y="0"/>
                </a:moveTo>
                <a:lnTo>
                  <a:pt x="0" y="0"/>
                </a:lnTo>
                <a:lnTo>
                  <a:pt x="0" y="78079"/>
                </a:lnTo>
                <a:lnTo>
                  <a:pt x="10388" y="78079"/>
                </a:lnTo>
                <a:lnTo>
                  <a:pt x="10388" y="46139"/>
                </a:lnTo>
                <a:lnTo>
                  <a:pt x="34226" y="46139"/>
                </a:lnTo>
                <a:lnTo>
                  <a:pt x="44521" y="44612"/>
                </a:lnTo>
                <a:lnTo>
                  <a:pt x="52027" y="40058"/>
                </a:lnTo>
                <a:lnTo>
                  <a:pt x="53639" y="37503"/>
                </a:lnTo>
                <a:lnTo>
                  <a:pt x="42430" y="37503"/>
                </a:lnTo>
                <a:lnTo>
                  <a:pt x="10388" y="37401"/>
                </a:lnTo>
                <a:lnTo>
                  <a:pt x="10388" y="8750"/>
                </a:lnTo>
                <a:lnTo>
                  <a:pt x="53692" y="8750"/>
                </a:lnTo>
                <a:lnTo>
                  <a:pt x="52027" y="6121"/>
                </a:lnTo>
                <a:lnTo>
                  <a:pt x="44521" y="1574"/>
                </a:lnTo>
                <a:lnTo>
                  <a:pt x="34226" y="0"/>
                </a:lnTo>
                <a:close/>
              </a:path>
              <a:path w="461009" h="101600">
                <a:moveTo>
                  <a:pt x="53692" y="8750"/>
                </a:moveTo>
                <a:lnTo>
                  <a:pt x="42430" y="8750"/>
                </a:lnTo>
                <a:lnTo>
                  <a:pt x="47790" y="13779"/>
                </a:lnTo>
                <a:lnTo>
                  <a:pt x="47790" y="32359"/>
                </a:lnTo>
                <a:lnTo>
                  <a:pt x="42430" y="37503"/>
                </a:lnTo>
                <a:lnTo>
                  <a:pt x="53639" y="37503"/>
                </a:lnTo>
                <a:lnTo>
                  <a:pt x="56620" y="32776"/>
                </a:lnTo>
                <a:lnTo>
                  <a:pt x="58178" y="23063"/>
                </a:lnTo>
                <a:lnTo>
                  <a:pt x="56620" y="13373"/>
                </a:lnTo>
                <a:lnTo>
                  <a:pt x="53692" y="8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2922" y="2088007"/>
            <a:ext cx="393700" cy="421640"/>
          </a:xfrm>
          <a:custGeom>
            <a:avLst/>
            <a:gdLst/>
            <a:ahLst/>
            <a:cxnLst/>
            <a:rect l="l" t="t" r="r" b="b"/>
            <a:pathLst>
              <a:path w="393700" h="421639">
                <a:moveTo>
                  <a:pt x="0" y="421195"/>
                </a:moveTo>
                <a:lnTo>
                  <a:pt x="393306" y="421195"/>
                </a:lnTo>
                <a:lnTo>
                  <a:pt x="393306" y="0"/>
                </a:lnTo>
                <a:lnTo>
                  <a:pt x="0" y="0"/>
                </a:lnTo>
                <a:lnTo>
                  <a:pt x="0" y="421195"/>
                </a:lnTo>
                <a:close/>
              </a:path>
            </a:pathLst>
          </a:custGeom>
          <a:solidFill>
            <a:srgbClr val="2635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60000" y="2093199"/>
            <a:ext cx="421640" cy="412115"/>
          </a:xfrm>
          <a:custGeom>
            <a:avLst/>
            <a:gdLst/>
            <a:ahLst/>
            <a:cxnLst/>
            <a:rect l="l" t="t" r="r" b="b"/>
            <a:pathLst>
              <a:path w="421640" h="412114">
                <a:moveTo>
                  <a:pt x="391947" y="0"/>
                </a:moveTo>
                <a:lnTo>
                  <a:pt x="0" y="34874"/>
                </a:lnTo>
                <a:lnTo>
                  <a:pt x="29248" y="411873"/>
                </a:lnTo>
                <a:lnTo>
                  <a:pt x="421195" y="376986"/>
                </a:lnTo>
                <a:lnTo>
                  <a:pt x="39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372922" y="2056593"/>
            <a:ext cx="3937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1</a:t>
            </a:r>
            <a:endParaRPr sz="2800">
              <a:latin typeface="HelveticaNeueLT Std"/>
              <a:cs typeface="HelveticaNeueLT St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72922" y="2700007"/>
            <a:ext cx="393700" cy="421640"/>
          </a:xfrm>
          <a:custGeom>
            <a:avLst/>
            <a:gdLst/>
            <a:ahLst/>
            <a:cxnLst/>
            <a:rect l="l" t="t" r="r" b="b"/>
            <a:pathLst>
              <a:path w="393700" h="421639">
                <a:moveTo>
                  <a:pt x="0" y="421195"/>
                </a:moveTo>
                <a:lnTo>
                  <a:pt x="393306" y="421195"/>
                </a:lnTo>
                <a:lnTo>
                  <a:pt x="393306" y="0"/>
                </a:lnTo>
                <a:lnTo>
                  <a:pt x="0" y="0"/>
                </a:lnTo>
                <a:lnTo>
                  <a:pt x="0" y="421195"/>
                </a:lnTo>
                <a:close/>
              </a:path>
            </a:pathLst>
          </a:custGeom>
          <a:solidFill>
            <a:srgbClr val="2635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60000" y="2705200"/>
            <a:ext cx="421640" cy="412115"/>
          </a:xfrm>
          <a:custGeom>
            <a:avLst/>
            <a:gdLst/>
            <a:ahLst/>
            <a:cxnLst/>
            <a:rect l="l" t="t" r="r" b="b"/>
            <a:pathLst>
              <a:path w="421640" h="412114">
                <a:moveTo>
                  <a:pt x="391947" y="0"/>
                </a:moveTo>
                <a:lnTo>
                  <a:pt x="0" y="34874"/>
                </a:lnTo>
                <a:lnTo>
                  <a:pt x="29248" y="411873"/>
                </a:lnTo>
                <a:lnTo>
                  <a:pt x="421195" y="376986"/>
                </a:lnTo>
                <a:lnTo>
                  <a:pt x="39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72922" y="2668592"/>
            <a:ext cx="3937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2</a:t>
            </a:r>
            <a:endParaRPr sz="2800">
              <a:latin typeface="HelveticaNeueLT Std"/>
              <a:cs typeface="HelveticaNeueLT Std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72922" y="3553205"/>
            <a:ext cx="393700" cy="421640"/>
          </a:xfrm>
          <a:custGeom>
            <a:avLst/>
            <a:gdLst/>
            <a:ahLst/>
            <a:cxnLst/>
            <a:rect l="l" t="t" r="r" b="b"/>
            <a:pathLst>
              <a:path w="393700" h="421639">
                <a:moveTo>
                  <a:pt x="0" y="421195"/>
                </a:moveTo>
                <a:lnTo>
                  <a:pt x="393306" y="421195"/>
                </a:lnTo>
                <a:lnTo>
                  <a:pt x="393306" y="0"/>
                </a:lnTo>
                <a:lnTo>
                  <a:pt x="0" y="0"/>
                </a:lnTo>
                <a:lnTo>
                  <a:pt x="0" y="421195"/>
                </a:lnTo>
                <a:close/>
              </a:path>
            </a:pathLst>
          </a:custGeom>
          <a:solidFill>
            <a:srgbClr val="2635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60000" y="3558400"/>
            <a:ext cx="421640" cy="412115"/>
          </a:xfrm>
          <a:custGeom>
            <a:avLst/>
            <a:gdLst/>
            <a:ahLst/>
            <a:cxnLst/>
            <a:rect l="l" t="t" r="r" b="b"/>
            <a:pathLst>
              <a:path w="421640" h="412114">
                <a:moveTo>
                  <a:pt x="391947" y="0"/>
                </a:moveTo>
                <a:lnTo>
                  <a:pt x="0" y="34874"/>
                </a:lnTo>
                <a:lnTo>
                  <a:pt x="29248" y="411873"/>
                </a:lnTo>
                <a:lnTo>
                  <a:pt x="421195" y="376986"/>
                </a:lnTo>
                <a:lnTo>
                  <a:pt x="39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2922" y="3492846"/>
            <a:ext cx="2727325" cy="1069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4139">
              <a:lnSpc>
                <a:spcPts val="1880"/>
              </a:lnSpc>
              <a:tabLst>
                <a:tab pos="589280" algn="l"/>
              </a:tabLst>
            </a:pPr>
            <a:r>
              <a:rPr sz="4200" b="1" baseline="-33730" dirty="0">
                <a:solidFill>
                  <a:srgbClr val="26358C"/>
                </a:solidFill>
                <a:latin typeface="HelveticaNeueLT Std"/>
                <a:cs typeface="HelveticaNeueLT Std"/>
              </a:rPr>
              <a:t>3	</a:t>
            </a:r>
            <a:r>
              <a:rPr sz="1350" dirty="0">
                <a:latin typeface="HelveticaNeueLT Std"/>
                <a:cs typeface="HelveticaNeueLT Std"/>
              </a:rPr>
              <a:t>A pop-up will appear</a:t>
            </a:r>
            <a:r>
              <a:rPr sz="1350" spc="-100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titled</a:t>
            </a:r>
            <a:endParaRPr sz="1350">
              <a:latin typeface="HelveticaNeueLT Std"/>
              <a:cs typeface="HelveticaNeueLT Std"/>
            </a:endParaRPr>
          </a:p>
          <a:p>
            <a:pPr marL="589280">
              <a:lnSpc>
                <a:spcPts val="1490"/>
              </a:lnSpc>
            </a:pP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Add Email Alerts</a:t>
            </a:r>
            <a:r>
              <a:rPr sz="1350" dirty="0">
                <a:latin typeface="HelveticaNeueLT Std"/>
                <a:cs typeface="HelveticaNeueLT Std"/>
              </a:rPr>
              <a:t>.</a:t>
            </a:r>
            <a:r>
              <a:rPr sz="1350" spc="-100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Check</a:t>
            </a:r>
            <a:endParaRPr sz="1350">
              <a:latin typeface="HelveticaNeueLT Std"/>
              <a:cs typeface="HelveticaNeueLT Std"/>
            </a:endParaRPr>
          </a:p>
          <a:p>
            <a:pPr marL="589280" marR="5080">
              <a:lnSpc>
                <a:spcPct val="101800"/>
              </a:lnSpc>
            </a:pPr>
            <a:r>
              <a:rPr sz="1350" dirty="0">
                <a:latin typeface="HelveticaNeueLT Std"/>
                <a:cs typeface="HelveticaNeueLT Std"/>
              </a:rPr>
              <a:t>the boxes for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New</a:t>
            </a:r>
            <a:r>
              <a:rPr sz="1350" b="1" spc="-100" dirty="0">
                <a:solidFill>
                  <a:srgbClr val="26358C"/>
                </a:solidFill>
                <a:latin typeface="HelveticaNeueLT Std"/>
                <a:cs typeface="HelveticaNeueLT Std"/>
              </a:rPr>
              <a:t>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Content  </a:t>
            </a:r>
            <a:r>
              <a:rPr sz="1350" dirty="0">
                <a:latin typeface="HelveticaNeueLT Std"/>
                <a:cs typeface="HelveticaNeueLT Std"/>
              </a:rPr>
              <a:t>and/or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Announcements  </a:t>
            </a:r>
            <a:r>
              <a:rPr sz="1350" dirty="0">
                <a:latin typeface="HelveticaNeueLT Std"/>
                <a:cs typeface="HelveticaNeueLT Std"/>
              </a:rPr>
              <a:t>and then select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Add</a:t>
            </a:r>
            <a:r>
              <a:rPr sz="1350" b="1" spc="-100" dirty="0">
                <a:solidFill>
                  <a:srgbClr val="26358C"/>
                </a:solidFill>
                <a:latin typeface="HelveticaNeueLT Std"/>
                <a:cs typeface="HelveticaNeueLT Std"/>
              </a:rPr>
              <a:t> </a:t>
            </a:r>
            <a:r>
              <a:rPr sz="13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Alerts</a:t>
            </a:r>
            <a:r>
              <a:rPr sz="1350" dirty="0">
                <a:latin typeface="HelveticaNeueLT Std"/>
                <a:cs typeface="HelveticaNeueLT Std"/>
              </a:rPr>
              <a:t>.</a:t>
            </a:r>
            <a:endParaRPr sz="1350">
              <a:latin typeface="HelveticaNeueLT Std"/>
              <a:cs typeface="HelveticaNeueLT Std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72922" y="5546369"/>
            <a:ext cx="393700" cy="421640"/>
          </a:xfrm>
          <a:custGeom>
            <a:avLst/>
            <a:gdLst/>
            <a:ahLst/>
            <a:cxnLst/>
            <a:rect l="l" t="t" r="r" b="b"/>
            <a:pathLst>
              <a:path w="393700" h="421639">
                <a:moveTo>
                  <a:pt x="0" y="421195"/>
                </a:moveTo>
                <a:lnTo>
                  <a:pt x="393306" y="421195"/>
                </a:lnTo>
                <a:lnTo>
                  <a:pt x="393306" y="0"/>
                </a:lnTo>
                <a:lnTo>
                  <a:pt x="0" y="0"/>
                </a:lnTo>
                <a:lnTo>
                  <a:pt x="0" y="421195"/>
                </a:lnTo>
                <a:close/>
              </a:path>
            </a:pathLst>
          </a:custGeom>
          <a:solidFill>
            <a:srgbClr val="2635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60000" y="5551561"/>
            <a:ext cx="421640" cy="412115"/>
          </a:xfrm>
          <a:custGeom>
            <a:avLst/>
            <a:gdLst/>
            <a:ahLst/>
            <a:cxnLst/>
            <a:rect l="l" t="t" r="r" b="b"/>
            <a:pathLst>
              <a:path w="421640" h="412114">
                <a:moveTo>
                  <a:pt x="391947" y="0"/>
                </a:moveTo>
                <a:lnTo>
                  <a:pt x="0" y="34874"/>
                </a:lnTo>
                <a:lnTo>
                  <a:pt x="29248" y="411873"/>
                </a:lnTo>
                <a:lnTo>
                  <a:pt x="421195" y="376986"/>
                </a:lnTo>
                <a:lnTo>
                  <a:pt x="391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72922" y="5514954"/>
            <a:ext cx="393700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04139">
              <a:lnSpc>
                <a:spcPct val="100000"/>
              </a:lnSpc>
              <a:spcBef>
                <a:spcPts val="105"/>
              </a:spcBef>
            </a:pPr>
            <a:r>
              <a:rPr sz="280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4</a:t>
            </a:r>
            <a:endParaRPr sz="2800">
              <a:latin typeface="HelveticaNeueLT Std"/>
              <a:cs typeface="HelveticaNeueLT Std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804999" y="3457459"/>
            <a:ext cx="232359" cy="2359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 rot="21120000">
            <a:off x="5821659" y="3481978"/>
            <a:ext cx="204397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5"/>
              </a:lnSpc>
            </a:pPr>
            <a:r>
              <a:rPr sz="140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2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5225399" y="4286305"/>
            <a:ext cx="232359" cy="23591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 rot="21120000">
            <a:off x="5242059" y="4310824"/>
            <a:ext cx="204397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405"/>
              </a:lnSpc>
            </a:pPr>
            <a:r>
              <a:rPr sz="140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3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950000" y="5484624"/>
            <a:ext cx="5944235" cy="440690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70"/>
              </a:spcBef>
            </a:pPr>
            <a:r>
              <a:rPr sz="1350" dirty="0">
                <a:latin typeface="HelveticaNeueLT Std"/>
                <a:cs typeface="HelveticaNeueLT Std"/>
              </a:rPr>
              <a:t>For </a:t>
            </a:r>
            <a:r>
              <a:rPr sz="1350" spc="-5" dirty="0">
                <a:latin typeface="HelveticaNeueLT Std"/>
                <a:cs typeface="HelveticaNeueLT Std"/>
              </a:rPr>
              <a:t>remaining </a:t>
            </a:r>
            <a:r>
              <a:rPr sz="1350" dirty="0">
                <a:latin typeface="HelveticaNeueLT Std"/>
                <a:cs typeface="HelveticaNeueLT Std"/>
              </a:rPr>
              <a:t>steps, please follow the below section that best describes</a:t>
            </a:r>
            <a:r>
              <a:rPr sz="1350" spc="-75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your  account</a:t>
            </a:r>
            <a:r>
              <a:rPr sz="1350" spc="-5" dirty="0">
                <a:latin typeface="HelveticaNeueLT Std"/>
                <a:cs typeface="HelveticaNeueLT Std"/>
              </a:rPr>
              <a:t> </a:t>
            </a:r>
            <a:r>
              <a:rPr sz="1350" dirty="0">
                <a:latin typeface="HelveticaNeueLT Std"/>
                <a:cs typeface="HelveticaNeueLT Std"/>
              </a:rPr>
              <a:t>status.</a:t>
            </a:r>
            <a:endParaRPr sz="1350">
              <a:latin typeface="HelveticaNeueLT Std"/>
              <a:cs typeface="HelveticaNeueLT Std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096100" y="6171911"/>
            <a:ext cx="22682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HelveticaNeueLT Std"/>
                <a:cs typeface="HelveticaNeueLT Std"/>
              </a:rPr>
              <a:t>If you </a:t>
            </a:r>
            <a:r>
              <a:rPr sz="1200" b="1" spc="-5" dirty="0">
                <a:latin typeface="HelveticaNeueLT Std"/>
                <a:cs typeface="HelveticaNeueLT Std"/>
              </a:rPr>
              <a:t>already </a:t>
            </a:r>
            <a:r>
              <a:rPr sz="1200" b="1" dirty="0">
                <a:latin typeface="HelveticaNeueLT Std"/>
                <a:cs typeface="HelveticaNeueLT Std"/>
              </a:rPr>
              <a:t>have an</a:t>
            </a:r>
            <a:r>
              <a:rPr sz="1200" b="1" spc="-80" dirty="0">
                <a:latin typeface="HelveticaNeueLT Std"/>
                <a:cs typeface="HelveticaNeueLT Std"/>
              </a:rPr>
              <a:t> </a:t>
            </a:r>
            <a:r>
              <a:rPr sz="1200" b="1" dirty="0">
                <a:latin typeface="HelveticaNeueLT Std"/>
                <a:cs typeface="HelveticaNeueLT Std"/>
              </a:rPr>
              <a:t>account:</a:t>
            </a:r>
            <a:endParaRPr sz="1200">
              <a:latin typeface="HelveticaNeueLT Std"/>
              <a:cs typeface="HelveticaNeueLT Std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096100" y="6469938"/>
            <a:ext cx="210604" cy="21060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96100" y="6785419"/>
            <a:ext cx="210604" cy="2106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151831" y="6346370"/>
            <a:ext cx="112395" cy="65659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0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1</a:t>
            </a:r>
            <a:endParaRPr sz="1400">
              <a:latin typeface="HelveticaNeueLT Std"/>
              <a:cs typeface="HelveticaNeueLT Std"/>
            </a:endParaRPr>
          </a:p>
          <a:p>
            <a:pPr>
              <a:lnSpc>
                <a:spcPct val="100000"/>
              </a:lnSpc>
              <a:spcBef>
                <a:spcPts val="805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2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347302" y="6421711"/>
            <a:ext cx="2453005" cy="8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150" dirty="0">
                <a:latin typeface="HelveticaNeueLT Std"/>
                <a:cs typeface="HelveticaNeueLT Std"/>
              </a:rPr>
              <a:t>Sign</a:t>
            </a:r>
            <a:r>
              <a:rPr sz="1150" spc="-5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in.</a:t>
            </a:r>
            <a:endParaRPr sz="1150">
              <a:latin typeface="HelveticaNeueLT Std"/>
              <a:cs typeface="HelveticaNeueLT Std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R="5080">
              <a:lnSpc>
                <a:spcPts val="1350"/>
              </a:lnSpc>
            </a:pPr>
            <a:r>
              <a:rPr sz="1150" dirty="0">
                <a:latin typeface="HelveticaNeueLT Std"/>
                <a:cs typeface="HelveticaNeueLT Std"/>
              </a:rPr>
              <a:t>Once you sign in, you will be</a:t>
            </a:r>
            <a:r>
              <a:rPr sz="1150" spc="-85" dirty="0">
                <a:latin typeface="HelveticaNeueLT Std"/>
                <a:cs typeface="HelveticaNeueLT Std"/>
              </a:rPr>
              <a:t> </a:t>
            </a:r>
            <a:r>
              <a:rPr sz="1150" spc="-5" dirty="0">
                <a:latin typeface="HelveticaNeueLT Std"/>
                <a:cs typeface="HelveticaNeueLT Std"/>
              </a:rPr>
              <a:t>directed  </a:t>
            </a:r>
            <a:r>
              <a:rPr sz="1150" dirty="0">
                <a:latin typeface="HelveticaNeueLT Std"/>
                <a:cs typeface="HelveticaNeueLT Std"/>
              </a:rPr>
              <a:t>to the </a:t>
            </a:r>
            <a:r>
              <a:rPr sz="11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My Alerts </a:t>
            </a:r>
            <a:r>
              <a:rPr sz="1150" dirty="0">
                <a:latin typeface="HelveticaNeueLT Std"/>
                <a:cs typeface="HelveticaNeueLT Std"/>
              </a:rPr>
              <a:t>section of your  account.</a:t>
            </a:r>
            <a:endParaRPr sz="1150">
              <a:latin typeface="HelveticaNeueLT Std"/>
              <a:cs typeface="HelveticaNeueLT Std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096100" y="7437602"/>
            <a:ext cx="210604" cy="21060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51831" y="7415558"/>
            <a:ext cx="1123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3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47302" y="7395512"/>
            <a:ext cx="2212340" cy="71564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5080">
              <a:lnSpc>
                <a:spcPts val="1350"/>
              </a:lnSpc>
              <a:spcBef>
                <a:spcPts val="170"/>
              </a:spcBef>
            </a:pPr>
            <a:r>
              <a:rPr sz="1150" spc="-45" dirty="0">
                <a:latin typeface="HelveticaNeueLT Std"/>
                <a:cs typeface="HelveticaNeueLT Std"/>
              </a:rPr>
              <a:t>You </a:t>
            </a:r>
            <a:r>
              <a:rPr sz="1150" dirty="0">
                <a:latin typeface="HelveticaNeueLT Std"/>
                <a:cs typeface="HelveticaNeueLT Std"/>
              </a:rPr>
              <a:t>should see the journal title  listed for the new content and  announcements alerts</a:t>
            </a:r>
            <a:r>
              <a:rPr sz="1150" spc="-7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you</a:t>
            </a:r>
            <a:r>
              <a:rPr sz="1150" spc="-3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signed  up</a:t>
            </a:r>
            <a:r>
              <a:rPr sz="1150" spc="-5" dirty="0">
                <a:latin typeface="HelveticaNeueLT Std"/>
                <a:cs typeface="HelveticaNeueLT Std"/>
              </a:rPr>
              <a:t> </a:t>
            </a:r>
            <a:r>
              <a:rPr sz="1150" spc="-30" dirty="0">
                <a:latin typeface="HelveticaNeueLT Std"/>
                <a:cs typeface="HelveticaNeueLT Std"/>
              </a:rPr>
              <a:t>for.</a:t>
            </a:r>
            <a:endParaRPr sz="1150">
              <a:latin typeface="HelveticaNeueLT Std"/>
              <a:cs typeface="HelveticaNeueLT Std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975399" y="6107499"/>
            <a:ext cx="2988310" cy="2094864"/>
          </a:xfrm>
          <a:custGeom>
            <a:avLst/>
            <a:gdLst/>
            <a:ahLst/>
            <a:cxnLst/>
            <a:rect l="l" t="t" r="r" b="b"/>
            <a:pathLst>
              <a:path w="2988310" h="2094865">
                <a:moveTo>
                  <a:pt x="108000" y="0"/>
                </a:move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1986508"/>
                </a:lnTo>
                <a:lnTo>
                  <a:pt x="1687" y="2048946"/>
                </a:lnTo>
                <a:lnTo>
                  <a:pt x="13500" y="2081009"/>
                </a:lnTo>
                <a:lnTo>
                  <a:pt x="45562" y="2092821"/>
                </a:lnTo>
                <a:lnTo>
                  <a:pt x="108000" y="2094509"/>
                </a:lnTo>
                <a:lnTo>
                  <a:pt x="2880106" y="2094509"/>
                </a:lnTo>
                <a:lnTo>
                  <a:pt x="2942536" y="2092821"/>
                </a:lnTo>
                <a:lnTo>
                  <a:pt x="2974595" y="2081009"/>
                </a:lnTo>
                <a:lnTo>
                  <a:pt x="2986406" y="2048946"/>
                </a:lnTo>
                <a:lnTo>
                  <a:pt x="2988094" y="1986508"/>
                </a:lnTo>
                <a:lnTo>
                  <a:pt x="2988094" y="108000"/>
                </a:lnTo>
                <a:lnTo>
                  <a:pt x="2986406" y="45562"/>
                </a:lnTo>
                <a:lnTo>
                  <a:pt x="2974595" y="13500"/>
                </a:lnTo>
                <a:lnTo>
                  <a:pt x="2942536" y="1687"/>
                </a:lnTo>
                <a:lnTo>
                  <a:pt x="2880106" y="0"/>
                </a:lnTo>
                <a:lnTo>
                  <a:pt x="108000" y="0"/>
                </a:lnTo>
                <a:close/>
              </a:path>
            </a:pathLst>
          </a:custGeom>
          <a:ln w="25400">
            <a:solidFill>
              <a:srgbClr val="26358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60004" y="9336534"/>
            <a:ext cx="3673475" cy="361950"/>
          </a:xfrm>
          <a:custGeom>
            <a:avLst/>
            <a:gdLst/>
            <a:ahLst/>
            <a:cxnLst/>
            <a:rect l="l" t="t" r="r" b="b"/>
            <a:pathLst>
              <a:path w="3673475" h="361950">
                <a:moveTo>
                  <a:pt x="3600881" y="0"/>
                </a:moveTo>
                <a:lnTo>
                  <a:pt x="71996" y="0"/>
                </a:lnTo>
                <a:lnTo>
                  <a:pt x="30373" y="1124"/>
                </a:lnTo>
                <a:lnTo>
                  <a:pt x="8999" y="8999"/>
                </a:lnTo>
                <a:lnTo>
                  <a:pt x="1124" y="30373"/>
                </a:lnTo>
                <a:lnTo>
                  <a:pt x="0" y="71996"/>
                </a:lnTo>
                <a:lnTo>
                  <a:pt x="0" y="289864"/>
                </a:lnTo>
                <a:lnTo>
                  <a:pt x="1124" y="331487"/>
                </a:lnTo>
                <a:lnTo>
                  <a:pt x="8999" y="352861"/>
                </a:lnTo>
                <a:lnTo>
                  <a:pt x="30373" y="360736"/>
                </a:lnTo>
                <a:lnTo>
                  <a:pt x="71996" y="361861"/>
                </a:lnTo>
                <a:lnTo>
                  <a:pt x="3600881" y="361861"/>
                </a:lnTo>
                <a:lnTo>
                  <a:pt x="3642512" y="360736"/>
                </a:lnTo>
                <a:lnTo>
                  <a:pt x="3663889" y="352861"/>
                </a:lnTo>
                <a:lnTo>
                  <a:pt x="3671765" y="331487"/>
                </a:lnTo>
                <a:lnTo>
                  <a:pt x="3672890" y="289864"/>
                </a:lnTo>
                <a:lnTo>
                  <a:pt x="3672890" y="71996"/>
                </a:lnTo>
                <a:lnTo>
                  <a:pt x="3671765" y="30373"/>
                </a:lnTo>
                <a:lnTo>
                  <a:pt x="3663889" y="8999"/>
                </a:lnTo>
                <a:lnTo>
                  <a:pt x="3642512" y="1124"/>
                </a:lnTo>
                <a:lnTo>
                  <a:pt x="3600881" y="0"/>
                </a:lnTo>
                <a:close/>
              </a:path>
            </a:pathLst>
          </a:custGeom>
          <a:solidFill>
            <a:srgbClr val="26358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55300" y="9382797"/>
            <a:ext cx="3482975" cy="231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5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Ask a </a:t>
            </a:r>
            <a:r>
              <a:rPr sz="1350" b="1" spc="-5" dirty="0">
                <a:solidFill>
                  <a:srgbClr val="FFFFFF"/>
                </a:solidFill>
                <a:latin typeface="HelveticaNeueLT Std"/>
                <a:cs typeface="HelveticaNeueLT Std"/>
              </a:rPr>
              <a:t>staff </a:t>
            </a:r>
            <a:r>
              <a:rPr sz="135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member if you need</a:t>
            </a:r>
            <a:r>
              <a:rPr sz="1350" b="1" spc="-95" dirty="0">
                <a:solidFill>
                  <a:srgbClr val="FFFFFF"/>
                </a:solidFill>
                <a:latin typeface="HelveticaNeueLT Std"/>
                <a:cs typeface="HelveticaNeueLT Std"/>
              </a:rPr>
              <a:t> </a:t>
            </a:r>
            <a:r>
              <a:rPr sz="135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assistance</a:t>
            </a:r>
            <a:endParaRPr sz="1350">
              <a:latin typeface="HelveticaNeueLT Std"/>
              <a:cs typeface="HelveticaNeueLT Std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320950" y="6470078"/>
            <a:ext cx="210604" cy="21060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4376681" y="6448023"/>
            <a:ext cx="1123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1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320950" y="6098106"/>
            <a:ext cx="2203450" cy="52832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80"/>
              </a:spcBef>
            </a:pPr>
            <a:r>
              <a:rPr sz="1200" b="1" dirty="0">
                <a:latin typeface="HelveticaNeueLT Std"/>
                <a:cs typeface="HelveticaNeueLT Std"/>
              </a:rPr>
              <a:t>If you do not have an</a:t>
            </a:r>
            <a:r>
              <a:rPr sz="1200" b="1" spc="-100" dirty="0">
                <a:latin typeface="HelveticaNeueLT Std"/>
                <a:cs typeface="HelveticaNeueLT Std"/>
              </a:rPr>
              <a:t> </a:t>
            </a:r>
            <a:r>
              <a:rPr sz="1200" b="1" dirty="0">
                <a:latin typeface="HelveticaNeueLT Std"/>
                <a:cs typeface="HelveticaNeueLT Std"/>
              </a:rPr>
              <a:t>account:</a:t>
            </a:r>
            <a:endParaRPr sz="1200">
              <a:latin typeface="HelveticaNeueLT Std"/>
              <a:cs typeface="HelveticaNeueLT Std"/>
            </a:endParaRPr>
          </a:p>
          <a:p>
            <a:pPr marL="250825">
              <a:lnSpc>
                <a:spcPct val="100000"/>
              </a:lnSpc>
              <a:spcBef>
                <a:spcPts val="555"/>
              </a:spcBef>
            </a:pPr>
            <a:r>
              <a:rPr sz="1150" dirty="0">
                <a:latin typeface="HelveticaNeueLT Std"/>
                <a:cs typeface="HelveticaNeueLT Std"/>
              </a:rPr>
              <a:t>Register for a SAGE</a:t>
            </a:r>
            <a:r>
              <a:rPr sz="1150" spc="-8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Journals</a:t>
            </a:r>
            <a:endParaRPr sz="1150">
              <a:latin typeface="HelveticaNeueLT Std"/>
              <a:cs typeface="HelveticaNeueLT Std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320950" y="7303579"/>
            <a:ext cx="210604" cy="21060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376681" y="6596984"/>
            <a:ext cx="2654300" cy="92392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94945" marR="5080">
              <a:lnSpc>
                <a:spcPts val="1350"/>
              </a:lnSpc>
              <a:spcBef>
                <a:spcPts val="170"/>
              </a:spcBef>
            </a:pPr>
            <a:r>
              <a:rPr sz="1150" dirty="0">
                <a:latin typeface="HelveticaNeueLT Std"/>
                <a:cs typeface="HelveticaNeueLT Std"/>
              </a:rPr>
              <a:t>account. If you </a:t>
            </a:r>
            <a:r>
              <a:rPr sz="1150" spc="-10" dirty="0">
                <a:latin typeface="HelveticaNeueLT Std"/>
                <a:cs typeface="HelveticaNeueLT Std"/>
              </a:rPr>
              <a:t>are </a:t>
            </a:r>
            <a:r>
              <a:rPr sz="1150" dirty="0">
                <a:latin typeface="HelveticaNeueLT Std"/>
                <a:cs typeface="HelveticaNeueLT Std"/>
              </a:rPr>
              <a:t>a society</a:t>
            </a:r>
            <a:r>
              <a:rPr sz="1150" spc="-55" dirty="0">
                <a:latin typeface="HelveticaNeueLT Std"/>
                <a:cs typeface="HelveticaNeueLT Std"/>
              </a:rPr>
              <a:t> </a:t>
            </a:r>
            <a:r>
              <a:rPr sz="1150" spc="-20" dirty="0">
                <a:latin typeface="HelveticaNeueLT Std"/>
                <a:cs typeface="HelveticaNeueLT Std"/>
              </a:rPr>
              <a:t>member,  </a:t>
            </a:r>
            <a:r>
              <a:rPr sz="1150" dirty="0">
                <a:latin typeface="HelveticaNeueLT Std"/>
                <a:cs typeface="HelveticaNeueLT Std"/>
              </a:rPr>
              <a:t>select the activate your account  option.</a:t>
            </a:r>
            <a:endParaRPr sz="1150">
              <a:latin typeface="HelveticaNeueLT Std"/>
              <a:cs typeface="HelveticaNeueLT Std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2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4572152" y="7255322"/>
            <a:ext cx="2174240" cy="54419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5080">
              <a:lnSpc>
                <a:spcPts val="1350"/>
              </a:lnSpc>
              <a:spcBef>
                <a:spcPts val="170"/>
              </a:spcBef>
            </a:pPr>
            <a:r>
              <a:rPr sz="1150" dirty="0">
                <a:latin typeface="HelveticaNeueLT Std"/>
                <a:cs typeface="HelveticaNeueLT Std"/>
              </a:rPr>
              <a:t>Once you sign up, you will be  </a:t>
            </a:r>
            <a:r>
              <a:rPr sz="1150" spc="-5" dirty="0">
                <a:latin typeface="HelveticaNeueLT Std"/>
                <a:cs typeface="HelveticaNeueLT Std"/>
              </a:rPr>
              <a:t>directed </a:t>
            </a:r>
            <a:r>
              <a:rPr sz="1150" dirty="0">
                <a:latin typeface="HelveticaNeueLT Std"/>
                <a:cs typeface="HelveticaNeueLT Std"/>
              </a:rPr>
              <a:t>to the </a:t>
            </a:r>
            <a:r>
              <a:rPr sz="1150" b="1" dirty="0">
                <a:solidFill>
                  <a:srgbClr val="26358C"/>
                </a:solidFill>
                <a:latin typeface="HelveticaNeueLT Std"/>
                <a:cs typeface="HelveticaNeueLT Std"/>
              </a:rPr>
              <a:t>My Alerts</a:t>
            </a:r>
            <a:r>
              <a:rPr sz="1150" b="1" spc="-80" dirty="0">
                <a:solidFill>
                  <a:srgbClr val="26358C"/>
                </a:solidFill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section  of your</a:t>
            </a:r>
            <a:r>
              <a:rPr sz="1150" spc="-1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account.</a:t>
            </a:r>
            <a:endParaRPr sz="1150">
              <a:latin typeface="HelveticaNeueLT Std"/>
              <a:cs typeface="HelveticaNeueLT Std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4320950" y="7965744"/>
            <a:ext cx="210604" cy="21060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4376681" y="7943697"/>
            <a:ext cx="1123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FFFF"/>
                </a:solidFill>
                <a:latin typeface="HelveticaNeueLT Std"/>
                <a:cs typeface="HelveticaNeueLT Std"/>
              </a:rPr>
              <a:t>3</a:t>
            </a:r>
            <a:endParaRPr sz="1400">
              <a:latin typeface="HelveticaNeueLT Std"/>
              <a:cs typeface="HelveticaNeueLT Std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572152" y="7917482"/>
            <a:ext cx="2212340" cy="726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100"/>
              </a:spcBef>
            </a:pPr>
            <a:r>
              <a:rPr sz="1150" spc="-45" dirty="0">
                <a:latin typeface="HelveticaNeueLT Std"/>
                <a:cs typeface="HelveticaNeueLT Std"/>
              </a:rPr>
              <a:t>You </a:t>
            </a:r>
            <a:r>
              <a:rPr sz="1150" dirty="0">
                <a:latin typeface="HelveticaNeueLT Std"/>
                <a:cs typeface="HelveticaNeueLT Std"/>
              </a:rPr>
              <a:t>should see the journal title  listed for the new content and  announcements alerts</a:t>
            </a:r>
            <a:r>
              <a:rPr sz="1150" spc="-7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you</a:t>
            </a:r>
            <a:r>
              <a:rPr sz="1150" spc="-30" dirty="0">
                <a:latin typeface="HelveticaNeueLT Std"/>
                <a:cs typeface="HelveticaNeueLT Std"/>
              </a:rPr>
              <a:t> </a:t>
            </a:r>
            <a:r>
              <a:rPr sz="1150" dirty="0">
                <a:latin typeface="HelveticaNeueLT Std"/>
                <a:cs typeface="HelveticaNeueLT Std"/>
              </a:rPr>
              <a:t>signed  up</a:t>
            </a:r>
            <a:r>
              <a:rPr sz="1150" spc="-5" dirty="0">
                <a:latin typeface="HelveticaNeueLT Std"/>
                <a:cs typeface="HelveticaNeueLT Std"/>
              </a:rPr>
              <a:t> </a:t>
            </a:r>
            <a:r>
              <a:rPr sz="1150" spc="-30" dirty="0">
                <a:latin typeface="HelveticaNeueLT Std"/>
                <a:cs typeface="HelveticaNeueLT Std"/>
              </a:rPr>
              <a:t>for.</a:t>
            </a:r>
            <a:endParaRPr sz="1150">
              <a:latin typeface="HelveticaNeueLT Std"/>
              <a:cs typeface="HelveticaNeueLT Std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4200249" y="6107499"/>
            <a:ext cx="2988310" cy="2628265"/>
          </a:xfrm>
          <a:custGeom>
            <a:avLst/>
            <a:gdLst/>
            <a:ahLst/>
            <a:cxnLst/>
            <a:rect l="l" t="t" r="r" b="b"/>
            <a:pathLst>
              <a:path w="2988309" h="2628265">
                <a:moveTo>
                  <a:pt x="108000" y="0"/>
                </a:moveTo>
                <a:lnTo>
                  <a:pt x="45562" y="1687"/>
                </a:lnTo>
                <a:lnTo>
                  <a:pt x="13500" y="13500"/>
                </a:lnTo>
                <a:lnTo>
                  <a:pt x="1687" y="45562"/>
                </a:lnTo>
                <a:lnTo>
                  <a:pt x="0" y="108000"/>
                </a:lnTo>
                <a:lnTo>
                  <a:pt x="0" y="2519908"/>
                </a:lnTo>
                <a:lnTo>
                  <a:pt x="1687" y="2582346"/>
                </a:lnTo>
                <a:lnTo>
                  <a:pt x="13500" y="2614409"/>
                </a:lnTo>
                <a:lnTo>
                  <a:pt x="45562" y="2626221"/>
                </a:lnTo>
                <a:lnTo>
                  <a:pt x="108000" y="2627909"/>
                </a:lnTo>
                <a:lnTo>
                  <a:pt x="2880106" y="2627909"/>
                </a:lnTo>
                <a:lnTo>
                  <a:pt x="2942536" y="2626221"/>
                </a:lnTo>
                <a:lnTo>
                  <a:pt x="2974595" y="2614409"/>
                </a:lnTo>
                <a:lnTo>
                  <a:pt x="2986406" y="2582346"/>
                </a:lnTo>
                <a:lnTo>
                  <a:pt x="2988094" y="2519908"/>
                </a:lnTo>
                <a:lnTo>
                  <a:pt x="2988094" y="108000"/>
                </a:lnTo>
                <a:lnTo>
                  <a:pt x="2986406" y="45562"/>
                </a:lnTo>
                <a:lnTo>
                  <a:pt x="2974595" y="13500"/>
                </a:lnTo>
                <a:lnTo>
                  <a:pt x="2942536" y="1687"/>
                </a:lnTo>
                <a:lnTo>
                  <a:pt x="2880106" y="0"/>
                </a:lnTo>
                <a:lnTo>
                  <a:pt x="108000" y="0"/>
                </a:lnTo>
                <a:close/>
              </a:path>
            </a:pathLst>
          </a:custGeom>
          <a:ln w="25400">
            <a:solidFill>
              <a:srgbClr val="26358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6" name="Picture 55"/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43" b="-3408"/>
          <a:stretch/>
        </p:blipFill>
        <p:spPr>
          <a:xfrm rot="21142031">
            <a:off x="5678887" y="2884087"/>
            <a:ext cx="1067571" cy="4651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179</Words>
  <Application>Microsoft Office PowerPoint</Application>
  <PresentationFormat>Custom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HelveticaNeueLT Std</vt:lpstr>
      <vt:lpstr>Times New Roman</vt:lpstr>
      <vt:lpstr>Office Theme</vt:lpstr>
      <vt:lpstr>How to Sign  Up for  SAGE Email Alerts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Sign  Up for  SAGE Email Alerts</dc:title>
  <cp:lastModifiedBy>Stephanie Henkel</cp:lastModifiedBy>
  <cp:revision>6</cp:revision>
  <dcterms:created xsi:type="dcterms:W3CDTF">2019-02-20T23:51:14Z</dcterms:created>
  <dcterms:modified xsi:type="dcterms:W3CDTF">2019-11-07T17:34:41Z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2019-01-28T00:00:00Z</vt:filetime>
  </property>
  <property fmtid="{D5CDD505-2E9C-101B-9397-08002B2CF9AE}" pid="3" name="Creator">
    <vt:lpwstr>Adobe InDesign CC 14.0 (Macintosh)</vt:lpwstr>
  </property>
  <property fmtid="{D5CDD505-2E9C-101B-9397-08002B2CF9AE}" pid="4" name="LastSaved">
    <vt:filetime>2019-02-20T00:00:00Z</vt:filetime>
  </property>
</Properties>
</file>